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Radley" charset="1" panose="00000500000000000000"/>
      <p:regular r:id="rId12"/>
    </p:embeddedFont>
    <p:embeddedFont>
      <p:font typeface="Carlito" charset="1" panose="020F0502020204030204"/>
      <p:regular r:id="rId13"/>
    </p:embeddedFont>
    <p:embeddedFont>
      <p:font typeface="Arimo" charset="1" panose="020B06040202020202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https://selt.ie/wp-content/uploads/SWAN-JUNIOR-GUIDE-UCD-2026.pdf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A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676775" y="2874361"/>
            <a:ext cx="8324850" cy="6934200"/>
            <a:chOff x="0" y="0"/>
            <a:chExt cx="1289737" cy="10742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89737" cy="1074289"/>
            </a:xfrm>
            <a:custGeom>
              <a:avLst/>
              <a:gdLst/>
              <a:ahLst/>
              <a:cxnLst/>
              <a:rect r="r" b="b" t="t" l="l"/>
              <a:pathLst>
                <a:path h="1074289" w="1289737">
                  <a:moveTo>
                    <a:pt x="0" y="0"/>
                  </a:moveTo>
                  <a:lnTo>
                    <a:pt x="1289737" y="0"/>
                  </a:lnTo>
                  <a:lnTo>
                    <a:pt x="1289737" y="1074289"/>
                  </a:lnTo>
                  <a:lnTo>
                    <a:pt x="0" y="1074289"/>
                  </a:lnTo>
                  <a:close/>
                </a:path>
              </a:pathLst>
            </a:custGeom>
            <a:blipFill>
              <a:blip r:embed="rId2"/>
              <a:stretch>
                <a:fillRect l="0" t="-10027" r="0" b="-10027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301355"/>
            <a:ext cx="16954500" cy="2093581"/>
            <a:chOff x="0" y="0"/>
            <a:chExt cx="22606000" cy="2791441"/>
          </a:xfrm>
        </p:grpSpPr>
        <p:sp>
          <p:nvSpPr>
            <p:cNvPr name="AutoShape 5" id="5"/>
            <p:cNvSpPr/>
            <p:nvPr/>
          </p:nvSpPr>
          <p:spPr>
            <a:xfrm>
              <a:off x="0" y="2778741"/>
              <a:ext cx="22606000" cy="0"/>
            </a:xfrm>
            <a:prstGeom prst="line">
              <a:avLst/>
            </a:prstGeom>
            <a:ln cap="flat" w="254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2606000" cy="16124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8799"/>
                </a:lnSpc>
              </a:pPr>
              <a:r>
                <a:rPr lang="en-US" sz="8799" spc="-175">
                  <a:solidFill>
                    <a:srgbClr val="FFFFFF"/>
                  </a:solidFill>
                  <a:latin typeface="Radley"/>
                  <a:ea typeface="Radley"/>
                  <a:cs typeface="Radley"/>
                  <a:sym typeface="Radley"/>
                </a:rPr>
                <a:t>STUDY HOLIDAY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5872539" y="1860126"/>
              <a:ext cx="9711053" cy="7933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300"/>
                </a:lnSpc>
              </a:pPr>
              <a:r>
                <a:rPr lang="en-US" sz="4300" spc="-86">
                  <a:solidFill>
                    <a:srgbClr val="FFFFFF"/>
                  </a:solidFill>
                  <a:latin typeface="Radley"/>
                  <a:ea typeface="Radley"/>
                  <a:cs typeface="Radley"/>
                  <a:sym typeface="Radley"/>
                </a:rPr>
                <a:t>DUBLIN 2026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367634" y="8405756"/>
            <a:ext cx="4309141" cy="1402805"/>
          </a:xfrm>
          <a:custGeom>
            <a:avLst/>
            <a:gdLst/>
            <a:ahLst/>
            <a:cxnLst/>
            <a:rect r="r" b="b" t="t" l="l"/>
            <a:pathLst>
              <a:path h="1402805" w="4309141">
                <a:moveTo>
                  <a:pt x="0" y="0"/>
                </a:moveTo>
                <a:lnTo>
                  <a:pt x="4309141" y="0"/>
                </a:lnTo>
                <a:lnTo>
                  <a:pt x="4309141" y="1402805"/>
                </a:lnTo>
                <a:lnTo>
                  <a:pt x="0" y="14028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611225" y="9153525"/>
            <a:ext cx="4010025" cy="528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920"/>
              </a:lnSpc>
              <a:spcBef>
                <a:spcPct val="0"/>
              </a:spcBef>
            </a:pPr>
            <a:r>
              <a:rPr lang="en-US" sz="2800" spc="372">
                <a:solidFill>
                  <a:srgbClr val="FFFFFF"/>
                </a:solidFill>
                <a:latin typeface="Carlito"/>
                <a:ea typeface="Carlito"/>
                <a:cs typeface="Carlito"/>
                <a:sym typeface="Carlito"/>
              </a:rPr>
              <a:t>DAL 12 AL 19 LUGLIO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A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29875" y="0"/>
            <a:ext cx="7858125" cy="10287000"/>
            <a:chOff x="0" y="0"/>
            <a:chExt cx="1217429" cy="1593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17429" cy="1593725"/>
            </a:xfrm>
            <a:custGeom>
              <a:avLst/>
              <a:gdLst/>
              <a:ahLst/>
              <a:cxnLst/>
              <a:rect r="r" b="b" t="t" l="l"/>
              <a:pathLst>
                <a:path h="1593725" w="1217429">
                  <a:moveTo>
                    <a:pt x="0" y="0"/>
                  </a:moveTo>
                  <a:lnTo>
                    <a:pt x="1217429" y="0"/>
                  </a:lnTo>
                  <a:lnTo>
                    <a:pt x="1217429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255" r="0" b="-255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431200" y="708401"/>
            <a:ext cx="9422544" cy="8923006"/>
            <a:chOff x="0" y="0"/>
            <a:chExt cx="12563392" cy="1189734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9050"/>
              <a:ext cx="12529086" cy="14921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389"/>
                </a:lnSpc>
              </a:pPr>
              <a:r>
                <a:rPr lang="en-US" sz="749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Cosa comprende?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34306" y="4410692"/>
              <a:ext cx="12529086" cy="7486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577569" indent="-288784" lvl="1">
                <a:lnSpc>
                  <a:spcPts val="3210"/>
                </a:lnSpc>
                <a:buFont typeface="Arial"/>
                <a:buChar char="•"/>
              </a:pPr>
              <a:r>
                <a:rPr lang="en-US" sz="2675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VOLO A/R DA BARI</a:t>
              </a:r>
            </a:p>
            <a:p>
              <a:pPr algn="just" marL="577569" indent="-288784" lvl="1">
                <a:lnSpc>
                  <a:spcPts val="3210"/>
                </a:lnSpc>
                <a:buFont typeface="Arial"/>
                <a:buChar char="•"/>
              </a:pPr>
              <a:r>
                <a:rPr lang="en-US" sz="2675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SOGGIORNO IN RESIDENCE</a:t>
              </a:r>
            </a:p>
            <a:p>
              <a:pPr algn="just" marL="577569" indent="-288784" lvl="1">
                <a:lnSpc>
                  <a:spcPts val="3210"/>
                </a:lnSpc>
                <a:buFont typeface="Arial"/>
                <a:buChar char="•"/>
              </a:pPr>
              <a:r>
                <a:rPr lang="en-US" sz="2675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ABBONAMENTO AI MEZZI PUBBLICI</a:t>
              </a:r>
            </a:p>
            <a:p>
              <a:pPr algn="just" marL="577569" indent="-288784" lvl="1">
                <a:lnSpc>
                  <a:spcPts val="3210"/>
                </a:lnSpc>
                <a:buFont typeface="Arial"/>
                <a:buChar char="•"/>
              </a:pPr>
              <a:r>
                <a:rPr lang="en-US" sz="2675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NAVETTA DA/PER AEROPORTO DI DUBLINO</a:t>
              </a:r>
            </a:p>
            <a:p>
              <a:pPr algn="just" marL="577569" indent="-288784" lvl="1">
                <a:lnSpc>
                  <a:spcPts val="3210"/>
                </a:lnSpc>
                <a:buFont typeface="Arial"/>
                <a:buChar char="•"/>
              </a:pPr>
              <a:r>
                <a:rPr lang="en-US" sz="2675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KIT DI BENVENUTO ALL’ARRIVO A SCUOLA</a:t>
              </a:r>
            </a:p>
            <a:p>
              <a:pPr algn="just" marL="577569" indent="-288784" lvl="1">
                <a:lnSpc>
                  <a:spcPts val="3210"/>
                </a:lnSpc>
                <a:buFont typeface="Arial"/>
                <a:buChar char="•"/>
              </a:pPr>
              <a:r>
                <a:rPr lang="en-US" sz="2675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15 ORE DI INGLESE A SETTIMANA: OGNI GIORNO DALLE 9:00 ALLE 12:30                                                             </a:t>
              </a:r>
            </a:p>
            <a:p>
              <a:pPr algn="just" marL="577569" indent="-288784" lvl="1">
                <a:lnSpc>
                  <a:spcPts val="3210"/>
                </a:lnSpc>
                <a:buFont typeface="Arial"/>
                <a:buChar char="•"/>
              </a:pPr>
              <a:r>
                <a:rPr lang="en-US" sz="2675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3 ATTIVITÀ IN-CAMPUS A SETTIMANA (SPORT, ARTE, TEATRO, BALLO, LAVORI DI GRUPPO) </a:t>
              </a:r>
            </a:p>
            <a:p>
              <a:pPr algn="just" marL="577569" indent="-288784" lvl="1">
                <a:lnSpc>
                  <a:spcPts val="3210"/>
                </a:lnSpc>
                <a:buFont typeface="Arial"/>
                <a:buChar char="•"/>
              </a:pPr>
              <a:r>
                <a:rPr lang="en-US" sz="2675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2 ESCURSIONI DI MEZZA GIORNATA A SETTIMANA</a:t>
              </a:r>
            </a:p>
            <a:p>
              <a:pPr algn="just" marL="577569" indent="-288784" lvl="1">
                <a:lnSpc>
                  <a:spcPts val="3210"/>
                </a:lnSpc>
                <a:buFont typeface="Arial"/>
                <a:buChar char="•"/>
              </a:pPr>
              <a:r>
                <a:rPr lang="en-US" sz="2675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1 ESCURSIONE, GIORNATA COMPLETA A SETTIMANA (CON TRASPORTO PRIVATO)</a:t>
              </a:r>
            </a:p>
            <a:p>
              <a:pPr algn="just" marL="577569" indent="-288784" lvl="1">
                <a:lnSpc>
                  <a:spcPts val="3210"/>
                </a:lnSpc>
                <a:buFont typeface="Arial"/>
                <a:buChar char="•"/>
              </a:pPr>
              <a:r>
                <a:rPr lang="en-US" sz="2675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CERTIFICATO DI FREQUENZA</a:t>
              </a:r>
            </a:p>
            <a:p>
              <a:pPr algn="just">
                <a:lnSpc>
                  <a:spcPts val="3210"/>
                </a:lnSpc>
              </a:pPr>
            </a:p>
          </p:txBody>
        </p:sp>
        <p:sp>
          <p:nvSpPr>
            <p:cNvPr name="AutoShape 7" id="7"/>
            <p:cNvSpPr/>
            <p:nvPr/>
          </p:nvSpPr>
          <p:spPr>
            <a:xfrm>
              <a:off x="0" y="3909708"/>
              <a:ext cx="12529086" cy="0"/>
            </a:xfrm>
            <a:prstGeom prst="line">
              <a:avLst/>
            </a:prstGeom>
            <a:ln cap="flat" w="2718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7682014" y="9443100"/>
            <a:ext cx="2171730" cy="2205796"/>
            <a:chOff x="0" y="0"/>
            <a:chExt cx="812800" cy="825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A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5906683"/>
            <a:chOff x="0" y="0"/>
            <a:chExt cx="3111331" cy="20098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11331" cy="2009804"/>
            </a:xfrm>
            <a:custGeom>
              <a:avLst/>
              <a:gdLst/>
              <a:ahLst/>
              <a:cxnLst/>
              <a:rect r="r" b="b" t="t" l="l"/>
              <a:pathLst>
                <a:path h="2009804" w="3111331">
                  <a:moveTo>
                    <a:pt x="0" y="0"/>
                  </a:moveTo>
                  <a:lnTo>
                    <a:pt x="3111331" y="0"/>
                  </a:lnTo>
                  <a:lnTo>
                    <a:pt x="3111331" y="2009804"/>
                  </a:lnTo>
                  <a:lnTo>
                    <a:pt x="0" y="2009804"/>
                  </a:lnTo>
                  <a:close/>
                </a:path>
              </a:pathLst>
            </a:custGeom>
            <a:blipFill>
              <a:blip r:embed="rId2"/>
              <a:stretch>
                <a:fillRect l="0" t="-1570" r="0" b="-157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951253" y="8864295"/>
            <a:ext cx="2171730" cy="2205796"/>
            <a:chOff x="0" y="0"/>
            <a:chExt cx="812800" cy="8255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90077" y="553171"/>
            <a:ext cx="6221227" cy="2400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35"/>
              </a:lnSpc>
              <a:spcBef>
                <a:spcPct val="0"/>
              </a:spcBef>
            </a:pPr>
            <a:r>
              <a:rPr lang="en-US" sz="8424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Dove alloggeremo?  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590077" y="3390338"/>
            <a:ext cx="5753100" cy="1385572"/>
            <a:chOff x="0" y="0"/>
            <a:chExt cx="7670800" cy="1847429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66675"/>
              <a:ext cx="7670800" cy="7736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899"/>
                </a:lnSpc>
                <a:spcBef>
                  <a:spcPct val="0"/>
                </a:spcBef>
              </a:pP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805604"/>
              <a:ext cx="7670800" cy="1041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01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20477" y="5608990"/>
            <a:ext cx="18067523" cy="4110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UCD RESIDENCE</a:t>
            </a:r>
          </a:p>
          <a:p>
            <a:pPr algn="l">
              <a:lnSpc>
                <a:spcPts val="5459"/>
              </a:lnSpc>
            </a:pPr>
            <a:r>
              <a:rPr lang="en-US" sz="38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Single </a:t>
            </a:r>
            <a:r>
              <a:rPr lang="en-US" sz="38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rooms in 4 bedroom apartment/unit 2 shared bathrooms in each apartment/unit Breakfast, hot lunch (packed lunch at the weekends) &amp; dinner on campus each day Includes bed linen &amp; towels. Free Wi-Fi. Students mainly use public transport on the afternoon of half-day excursion. Variety of Evening Activities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A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4922520"/>
            <a:ext cx="4010025" cy="4697730"/>
            <a:chOff x="0" y="0"/>
            <a:chExt cx="1391532" cy="16301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91532" cy="1630175"/>
            </a:xfrm>
            <a:custGeom>
              <a:avLst/>
              <a:gdLst/>
              <a:ahLst/>
              <a:cxnLst/>
              <a:rect r="r" b="b" t="t" l="l"/>
              <a:pathLst>
                <a:path h="1630175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630175"/>
                  </a:lnTo>
                  <a:lnTo>
                    <a:pt x="0" y="1630175"/>
                  </a:lnTo>
                  <a:close/>
                </a:path>
              </a:pathLst>
            </a:custGeom>
            <a:blipFill>
              <a:blip r:embed="rId2"/>
              <a:stretch>
                <a:fillRect l="0" t="-11300" r="0" b="-1130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4981575" y="4922520"/>
            <a:ext cx="4010025" cy="4697730"/>
            <a:chOff x="0" y="0"/>
            <a:chExt cx="1391532" cy="16301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91532" cy="1630175"/>
            </a:xfrm>
            <a:custGeom>
              <a:avLst/>
              <a:gdLst/>
              <a:ahLst/>
              <a:cxnLst/>
              <a:rect r="r" b="b" t="t" l="l"/>
              <a:pathLst>
                <a:path h="1630175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630175"/>
                  </a:lnTo>
                  <a:lnTo>
                    <a:pt x="0" y="1630175"/>
                  </a:lnTo>
                  <a:close/>
                </a:path>
              </a:pathLst>
            </a:custGeom>
            <a:blipFill>
              <a:blip r:embed="rId3"/>
              <a:stretch>
                <a:fillRect l="0" t="-25876" r="0" b="-25876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666750" y="4922520"/>
            <a:ext cx="4010025" cy="4697730"/>
            <a:chOff x="0" y="0"/>
            <a:chExt cx="879848" cy="10307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79848" cy="1030739"/>
            </a:xfrm>
            <a:custGeom>
              <a:avLst/>
              <a:gdLst/>
              <a:ahLst/>
              <a:cxnLst/>
              <a:rect r="r" b="b" t="t" l="l"/>
              <a:pathLst>
                <a:path h="1030739" w="879848">
                  <a:moveTo>
                    <a:pt x="0" y="0"/>
                  </a:moveTo>
                  <a:lnTo>
                    <a:pt x="879848" y="0"/>
                  </a:lnTo>
                  <a:lnTo>
                    <a:pt x="879848" y="1030739"/>
                  </a:lnTo>
                  <a:lnTo>
                    <a:pt x="0" y="1030739"/>
                  </a:lnTo>
                  <a:close/>
                </a:path>
              </a:pathLst>
            </a:custGeom>
            <a:blipFill>
              <a:blip r:embed="rId4"/>
              <a:stretch>
                <a:fillRect l="0" t="-138" r="0" b="-138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3611554" y="4922520"/>
            <a:ext cx="4010025" cy="4697730"/>
            <a:chOff x="0" y="0"/>
            <a:chExt cx="1391532" cy="16301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91532" cy="1630175"/>
            </a:xfrm>
            <a:custGeom>
              <a:avLst/>
              <a:gdLst/>
              <a:ahLst/>
              <a:cxnLst/>
              <a:rect r="r" b="b" t="t" l="l"/>
              <a:pathLst>
                <a:path h="1630175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630175"/>
                  </a:lnTo>
                  <a:lnTo>
                    <a:pt x="0" y="1630175"/>
                  </a:lnTo>
                  <a:close/>
                </a:path>
              </a:pathLst>
            </a:custGeom>
            <a:blipFill>
              <a:blip r:embed="rId5"/>
              <a:stretch>
                <a:fillRect l="-8574" t="0" r="-8574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66750" y="723900"/>
            <a:ext cx="16954500" cy="1004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Attività durante il soggiorno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666750" y="2919276"/>
            <a:ext cx="7787359" cy="2006461"/>
            <a:chOff x="0" y="0"/>
            <a:chExt cx="10383145" cy="2675281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76200"/>
              <a:ext cx="4635939" cy="8051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FFFFF"/>
                  </a:solidFill>
                  <a:latin typeface="Radley"/>
                  <a:ea typeface="Radley"/>
                  <a:cs typeface="Radley"/>
                  <a:sym typeface="Radley"/>
                </a:rPr>
                <a:t>Lezioni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665083"/>
              <a:ext cx="4635939" cy="20101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</a:pPr>
              <a:r>
                <a:rPr lang="en-US" sz="2799">
                  <a:solidFill>
                    <a:srgbClr val="FFFFFF"/>
                  </a:solidFill>
                  <a:latin typeface="Carlito"/>
                  <a:ea typeface="Carlito"/>
                  <a:cs typeface="Carlito"/>
                  <a:sym typeface="Carlito"/>
                </a:rPr>
                <a:t>Class Time: M</a:t>
              </a:r>
              <a:r>
                <a:rPr lang="en-US" sz="2799">
                  <a:solidFill>
                    <a:srgbClr val="FFFFFF"/>
                  </a:solidFill>
                  <a:latin typeface="Carlito"/>
                  <a:ea typeface="Carlito"/>
                  <a:cs typeface="Carlito"/>
                  <a:sym typeface="Carlito"/>
                </a:rPr>
                <a:t>onday to Friday, 09.00-12.30 with two 15 minute breaks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5747206" y="665083"/>
              <a:ext cx="4635939" cy="13497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</a:pPr>
              <a:r>
                <a:rPr lang="en-US" sz="2799">
                  <a:solidFill>
                    <a:srgbClr val="FFFFFF"/>
                  </a:solidFill>
                  <a:latin typeface="Carlito"/>
                  <a:ea typeface="Carlito"/>
                  <a:cs typeface="Carlito"/>
                  <a:sym typeface="Carlito"/>
                </a:rPr>
                <a:t>es.(National gallery of Ireland)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144000" y="2611814"/>
            <a:ext cx="3913154" cy="2206349"/>
            <a:chOff x="0" y="0"/>
            <a:chExt cx="5217538" cy="2941799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76200"/>
              <a:ext cx="5217538" cy="16560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FFFFF"/>
                  </a:solidFill>
                  <a:latin typeface="Radley"/>
                  <a:ea typeface="Radley"/>
                  <a:cs typeface="Radley"/>
                  <a:sym typeface="Radley"/>
                </a:rPr>
                <a:t>Sports/Dance/Art/Drama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1592001"/>
              <a:ext cx="5217538" cy="13497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 strike="noStrike" u="none">
                  <a:solidFill>
                    <a:srgbClr val="FFFFFF"/>
                  </a:solidFill>
                  <a:latin typeface="Carlito"/>
                  <a:ea typeface="Carlito"/>
                  <a:cs typeface="Carlito"/>
                  <a:sym typeface="Carlito"/>
                </a:rPr>
                <a:t>Esperienze pratiche di cultura irlandese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4845038" y="2839859"/>
            <a:ext cx="3746512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Radley"/>
                <a:ea typeface="Radley"/>
                <a:cs typeface="Radley"/>
                <a:sym typeface="Radley"/>
              </a:rPr>
              <a:t>Uscite didattiche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3611225" y="2862262"/>
            <a:ext cx="3476954" cy="2063474"/>
            <a:chOff x="0" y="0"/>
            <a:chExt cx="4635939" cy="2751299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-76200"/>
              <a:ext cx="4635939" cy="8051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FFFFF"/>
                  </a:solidFill>
                  <a:latin typeface="Radley"/>
                  <a:ea typeface="Radley"/>
                  <a:cs typeface="Radley"/>
                  <a:sym typeface="Radley"/>
                </a:rPr>
                <a:t>Tempo libero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741101"/>
              <a:ext cx="4635939" cy="20101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 strike="noStrike" u="none">
                  <a:solidFill>
                    <a:srgbClr val="FFFFFF"/>
                  </a:solidFill>
                  <a:latin typeface="Carlito"/>
                  <a:ea typeface="Carlito"/>
                  <a:cs typeface="Carlito"/>
                  <a:sym typeface="Carlito"/>
                </a:rPr>
                <a:t>Momenti di svago e esplorazione individuale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A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715112" y="0"/>
            <a:ext cx="8572888" cy="5537766"/>
            <a:chOff x="0" y="0"/>
            <a:chExt cx="3111331" cy="20098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11331" cy="2009804"/>
            </a:xfrm>
            <a:custGeom>
              <a:avLst/>
              <a:gdLst/>
              <a:ahLst/>
              <a:cxnLst/>
              <a:rect r="r" b="b" t="t" l="l"/>
              <a:pathLst>
                <a:path h="2009804" w="3111331">
                  <a:moveTo>
                    <a:pt x="0" y="0"/>
                  </a:moveTo>
                  <a:lnTo>
                    <a:pt x="3111331" y="0"/>
                  </a:lnTo>
                  <a:lnTo>
                    <a:pt x="3111331" y="2009804"/>
                  </a:lnTo>
                  <a:lnTo>
                    <a:pt x="0" y="2009804"/>
                  </a:lnTo>
                  <a:close/>
                </a:path>
              </a:pathLst>
            </a:custGeom>
            <a:blipFill>
              <a:blip r:embed="rId2"/>
              <a:stretch>
                <a:fillRect l="0" t="-27403" r="0" b="-2740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257971" y="8492825"/>
            <a:ext cx="3137653" cy="3186871"/>
            <a:chOff x="0" y="0"/>
            <a:chExt cx="812800" cy="8255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0" y="5703432"/>
            <a:ext cx="7095716" cy="4583568"/>
            <a:chOff x="0" y="0"/>
            <a:chExt cx="3111331" cy="200980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111331" cy="2009804"/>
            </a:xfrm>
            <a:custGeom>
              <a:avLst/>
              <a:gdLst/>
              <a:ahLst/>
              <a:cxnLst/>
              <a:rect r="r" b="b" t="t" l="l"/>
              <a:pathLst>
                <a:path h="2009804" w="3111331">
                  <a:moveTo>
                    <a:pt x="0" y="0"/>
                  </a:moveTo>
                  <a:lnTo>
                    <a:pt x="3111331" y="0"/>
                  </a:lnTo>
                  <a:lnTo>
                    <a:pt x="3111331" y="2009804"/>
                  </a:lnTo>
                  <a:lnTo>
                    <a:pt x="0" y="2009804"/>
                  </a:lnTo>
                  <a:close/>
                </a:path>
              </a:pathLst>
            </a:custGeom>
            <a:blipFill>
              <a:blip r:embed="rId3"/>
              <a:stretch>
                <a:fillRect l="0" t="-53205" r="0" b="-53205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551808" y="914400"/>
            <a:ext cx="8592192" cy="2426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u="sng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hlinkClick r:id="rId4" tooltip="https://selt.ie/wp-content/uploads/SWAN-JUNIOR-GUIDE-UCD-2026.pdf"/>
              </a:rPr>
              <a:t>https://selt.ie/wp-content/uploads/SWAN-JUNIOR-GUIDE-UCD-2026.pdf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A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82300" y="2032698"/>
            <a:ext cx="9193268" cy="6221604"/>
            <a:chOff x="0" y="0"/>
            <a:chExt cx="12257691" cy="8295472"/>
          </a:xfrm>
        </p:grpSpPr>
        <p:sp>
          <p:nvSpPr>
            <p:cNvPr name="AutoShape 3" id="3"/>
            <p:cNvSpPr/>
            <p:nvPr/>
          </p:nvSpPr>
          <p:spPr>
            <a:xfrm flipV="true">
              <a:off x="23" y="6245597"/>
              <a:ext cx="10820334" cy="15688"/>
            </a:xfrm>
            <a:prstGeom prst="line">
              <a:avLst/>
            </a:prstGeom>
            <a:ln cap="flat" w="31376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" id="4"/>
            <p:cNvSpPr/>
            <p:nvPr/>
          </p:nvSpPr>
          <p:spPr>
            <a:xfrm flipV="true">
              <a:off x="44" y="2280726"/>
              <a:ext cx="10820334" cy="15688"/>
            </a:xfrm>
            <a:prstGeom prst="line">
              <a:avLst/>
            </a:prstGeom>
            <a:ln cap="flat" w="31376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5" id="5"/>
            <p:cNvSpPr txBox="true"/>
            <p:nvPr/>
          </p:nvSpPr>
          <p:spPr>
            <a:xfrm rot="0">
              <a:off x="64" y="360535"/>
              <a:ext cx="10820334" cy="8628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188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23" y="-219075"/>
              <a:ext cx="12257669" cy="13061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559"/>
                </a:lnSpc>
                <a:spcBef>
                  <a:spcPct val="0"/>
                </a:spcBef>
              </a:pPr>
              <a:r>
                <a:rPr lang="en-US" sz="5399">
                  <a:solidFill>
                    <a:srgbClr val="FFFFFF"/>
                  </a:solidFill>
                  <a:latin typeface="Carlito"/>
                  <a:ea typeface="Carlito"/>
                  <a:cs typeface="Carlito"/>
                  <a:sym typeface="Carlito"/>
                </a:rPr>
                <a:t>      PREZZO DEL SOGGIORNO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3" y="3040237"/>
              <a:ext cx="10820334" cy="1647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9507"/>
                </a:lnSpc>
                <a:spcBef>
                  <a:spcPct val="0"/>
                </a:spcBef>
              </a:pPr>
              <a:r>
                <a:rPr lang="en-US" sz="7923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        1300 + volo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64" y="7432641"/>
              <a:ext cx="10820334" cy="8628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188"/>
                </a:lnSpc>
                <a:spcBef>
                  <a:spcPct val="0"/>
                </a:spcBef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64" y="2653099"/>
              <a:ext cx="10820334" cy="7552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8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715112" y="0"/>
            <a:ext cx="8572888" cy="10287000"/>
            <a:chOff x="0" y="0"/>
            <a:chExt cx="3111331" cy="373342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111331" cy="3733428"/>
            </a:xfrm>
            <a:custGeom>
              <a:avLst/>
              <a:gdLst/>
              <a:ahLst/>
              <a:cxnLst/>
              <a:rect r="r" b="b" t="t" l="l"/>
              <a:pathLst>
                <a:path h="3733428" w="3111331">
                  <a:moveTo>
                    <a:pt x="0" y="0"/>
                  </a:moveTo>
                  <a:lnTo>
                    <a:pt x="3111331" y="0"/>
                  </a:lnTo>
                  <a:lnTo>
                    <a:pt x="3111331" y="3733428"/>
                  </a:lnTo>
                  <a:lnTo>
                    <a:pt x="0" y="3733428"/>
                  </a:lnTo>
                  <a:close/>
                </a:path>
              </a:pathLst>
            </a:custGeom>
            <a:blipFill>
              <a:blip r:embed="rId2"/>
              <a:stretch>
                <a:fillRect l="0" t="-12541" r="0" b="-12541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2596164" y="7446485"/>
            <a:ext cx="5565540" cy="1811815"/>
          </a:xfrm>
          <a:custGeom>
            <a:avLst/>
            <a:gdLst/>
            <a:ahLst/>
            <a:cxnLst/>
            <a:rect r="r" b="b" t="t" l="l"/>
            <a:pathLst>
              <a:path h="1811815" w="5565540">
                <a:moveTo>
                  <a:pt x="0" y="0"/>
                </a:moveTo>
                <a:lnTo>
                  <a:pt x="5565540" y="0"/>
                </a:lnTo>
                <a:lnTo>
                  <a:pt x="5565540" y="1811815"/>
                </a:lnTo>
                <a:lnTo>
                  <a:pt x="0" y="18118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DAG_QS5YsZw</dc:identifier>
  <dcterms:modified xsi:type="dcterms:W3CDTF">2011-08-01T06:04:30Z</dcterms:modified>
  <cp:revision>1</cp:revision>
  <dc:title>1.Dublin Castle 2.Phoenix Park 3.Irish Whisky Museum 4.</dc:title>
</cp:coreProperties>
</file>